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88825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  <p:embeddedFont>
      <p:font typeface="Questrial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iaKtOPVTlT8G3yTfAwrnIKwc+/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schemas.openxmlformats.org/officeDocument/2006/relationships/font" Target="fonts/Questrial-regular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a30cdf2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Facilitator Notes (Conversational):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"Good [morning/afternoon/evening], everyone — and welcome to the CGI + Per Scholas HackJam!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92" name="Google Shape;92;g36a30cdf2e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a65eb2e81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Read Slide.</a:t>
            </a:r>
            <a:endParaRPr/>
          </a:p>
        </p:txBody>
      </p:sp>
      <p:sp>
        <p:nvSpPr>
          <p:cNvPr id="196" name="Google Shape;196;g36a65eb2e81_7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a30cdf2ef_0_22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6a30cdf2e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Facilitator Notes (Conversational):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"Before we get started, I want to briefly recognize the unique partnership that makes this experience possible.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Before we dive in, let’s recognize who’s behind today’s session.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CGI is one of the world’s leading technology consulting companies, working with clients across government, healthcare, finance, cybersecurity, cloud, and more.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chemeClr val="dk1"/>
                </a:solidFill>
              </a:rPr>
              <a:t>Per Scholas is one of the top national workforce development organizations, helping individuals build technology careers and bridging the opportunity gap for underrepresented talent.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Now let’s meet your alumni Committee! Tina Hubbert your Alumni Committee President, will greet you all at this time.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8855c572b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Read the Slide.</a:t>
            </a:r>
            <a:endParaRPr/>
          </a:p>
        </p:txBody>
      </p:sp>
      <p:sp>
        <p:nvSpPr>
          <p:cNvPr id="116" name="Google Shape;116;g368855c572b_3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a61b2a0bd_1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6a61b2a0b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8855c572b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chemeClr val="dk1"/>
                </a:solidFill>
              </a:rPr>
              <a:t>Facilitator Notes:</a:t>
            </a:r>
            <a:endParaRPr b="1" sz="10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"Tonight is all about strengthening your Human Firewall. That means building the skills to navigate people, communication, and especially conflict. Conflict isn’t necessarily a negative thing — it's a barrier. And like any barrier, it has to be addressed if you want buy-in, alignment, and real results. Employers value people who can lean into tough moments, resolve misunderstandings, and lead with clarity and connection.."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143" name="Google Shape;143;g368855c572b_3_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Read Slide.</a:t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a39c0f2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Facilitator Notes (Revised):</a:t>
            </a:r>
            <a:br>
              <a:rPr b="1"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Your technical skills may get you noticed — they land the interview and open doors.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But it’s your human skills that determine what happens next: whether you're trusted on a team, asked to lead, promoted, or even retained.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🧠 </a:t>
            </a:r>
            <a:r>
              <a:rPr i="1" lang="en-US" sz="1000">
                <a:solidFill>
                  <a:schemeClr val="dk1"/>
                </a:solidFill>
              </a:rPr>
              <a:t>In fact, 89% of hiring failures happen due to soft skill issues.</a:t>
            </a:r>
            <a:br>
              <a:rPr i="1"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⚖️ </a:t>
            </a:r>
            <a:r>
              <a:rPr i="1" lang="en-US" sz="1000">
                <a:solidFill>
                  <a:schemeClr val="dk1"/>
                </a:solidFill>
              </a:rPr>
              <a:t>91% of employers say these skills matter as much or more than technical ones.</a:t>
            </a:r>
            <a:br>
              <a:rPr i="1"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📉 </a:t>
            </a:r>
            <a:r>
              <a:rPr i="1" lang="en-US" sz="1000">
                <a:solidFill>
                  <a:schemeClr val="dk1"/>
                </a:solidFill>
              </a:rPr>
              <a:t>And only 14% of managers say their teams actually excel at them.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In every engineering environment — whether it’s your first job or a judged competition — how you communicate, collaborate, and handle pressure is what sets you apart.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📢 </a:t>
            </a:r>
            <a:r>
              <a:rPr i="1" lang="en-US" sz="1000">
                <a:solidFill>
                  <a:schemeClr val="dk1"/>
                </a:solidFill>
              </a:rPr>
              <a:t>In January 2025, communication topped nearly 2 million job postings.</a:t>
            </a:r>
            <a:br>
              <a:rPr i="1"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 🧩 </a:t>
            </a:r>
            <a:r>
              <a:rPr i="1" lang="en-US" sz="1000">
                <a:solidFill>
                  <a:schemeClr val="dk1"/>
                </a:solidFill>
              </a:rPr>
              <a:t>And in April 2024, 84% of managers said new hires must actively demonstrate soft skills.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This is where projects move forward — or stall. It’s also where careers start to grow — or quietly stall out.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64" name="Google Shape;164;g36a39c0f2f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4c122f2b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Facilitator Notes (Conversational):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"Alright y’all — let’s quickly go over how you can earn your official CGI + Per Scholas HackJam Certificate of Completion.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This certificate is more than just a keepsake — it’s a signal that you showed up, stayed engaged, and practiced the kind of professional skills that make teams — and careers — thrive.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Here’s what you need to do: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First, fully participate in today’s session. That means jumping into the chat, showing up in the breakout rooms, and being part of the conversation. We’re not expecting perfection — just authentic engagement.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Second, you’ll complete a 21-question multiple choice Knowledge Check at the end. Everything you need to answer those questions will be covered today, so no pressure — just pay attention and participate.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Third, aim to get a score of 80% or higher on that check. That shows you’ve absorbed the key skills we’ve been focusing on — communication, collaboration, and conflict resolution.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And lastly, you’ll need to complete the Post-Session Survey. It helps us make these sessions better and also lets us know who met all the participation benchmarks.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📩 After the event, certificates will be emailed directly to you by the CGI Alumni Committee, once we confirm you’ve completed all the steps.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We’ll give you time at the end to knock out the survey and Knowledge Check, and I’ll stick around in the chat in case any questions come up. Sound good?" 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75" name="Google Shape;175;g344c122f2bc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a39c0f2f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Facilitator Notes (Conversational):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"Alright y’all — let’s quickly go over how you can earn your official CGI + Per Scholas HackJam Certificate of Completion.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This certificate is more than just a keepsake — it’s a signal that you showed up, stayed engaged, and practiced the kind of professional skills that make teams — and careers — thrive.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Here’s what you need to do: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First, fully participate in today’s session. That means jumping into the chat, showing up in the breakout rooms, and being part of the conversation. We’re not expecting perfection — just authentic engagement.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Second, you’ll complete a 21-question multiple choice Knowledge Check at the end. Everything you need to answer those questions will be covered today, so no pressure — just pay attention and participate.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Third, aim to get a score of 80% or higher on that check. That shows you’ve absorbed the key skills we’ve been focusing on — communication, collaboration, and conflict resolution.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✅ And lastly, you’ll need to complete the Post-Session Survey. It helps us make these sessions better and also lets us know who met all the participation benchmarks.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📩 After the event, certificates will be emailed directly to you by the CGI Alumni Committee, once we confirm you’ve completed all the steps.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We’ll give you time at the end to knock out the survey and Knowledge Check, and I’ll stick around in the chat in case any questions come up. Sound good?" 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85" name="Google Shape;185;g36a39c0f2fb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36885e3b737_0_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g36885e3b737_0_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g36885e3b737_0_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885e3b737_0_49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36885e3b737_0_4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g36885e3b737_0_4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g36885e3b737_0_4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6885e3b737_0_4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6885e3b737_0_4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885e3b737_0_5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6885e3b737_0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g36885e3b737_0_5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g36885e3b737_0_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36885e3b737_0_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6885e3b737_0_5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885e3b737_0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36885e3b737_0_6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g36885e3b737_0_6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6885e3b737_0_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6885e3b737_0_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885e3b737_0_69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36885e3b737_0_69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36885e3b737_0_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6885e3b737_0_6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6885e3b737_0_6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6a30cdf2ef_0_220"/>
          <p:cNvSpPr/>
          <p:nvPr/>
        </p:nvSpPr>
        <p:spPr>
          <a:xfrm>
            <a:off x="-60651" y="-93200"/>
            <a:ext cx="12332100" cy="7044300"/>
          </a:xfrm>
          <a:prstGeom prst="rect">
            <a:avLst/>
          </a:prstGeom>
          <a:gradFill>
            <a:gsLst>
              <a:gs pos="0">
                <a:srgbClr val="09507C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1940000" dist="38100">
              <a:srgbClr val="000000">
                <a:alpha val="23529"/>
              </a:srgb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36a30cdf2ef_0_220"/>
          <p:cNvSpPr txBox="1"/>
          <p:nvPr>
            <p:ph type="title"/>
          </p:nvPr>
        </p:nvSpPr>
        <p:spPr>
          <a:xfrm>
            <a:off x="653496" y="600200"/>
            <a:ext cx="84882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C14F"/>
              </a:buClr>
              <a:buSzPts val="6400"/>
              <a:buNone/>
              <a:defRPr sz="6400">
                <a:solidFill>
                  <a:srgbClr val="FEC1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8" name="Google Shape;18;g36a30cdf2ef_0_220"/>
          <p:cNvSpPr txBox="1"/>
          <p:nvPr>
            <p:ph idx="12" type="sldNum"/>
          </p:nvPr>
        </p:nvSpPr>
        <p:spPr>
          <a:xfrm>
            <a:off x="11293669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71E3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&amp; Agenda">
  <p:cSld name="TITLE_AND_TWO_COLUMNS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6a61b2a0bd_1_138"/>
          <p:cNvSpPr txBox="1"/>
          <p:nvPr>
            <p:ph idx="1" type="body"/>
          </p:nvPr>
        </p:nvSpPr>
        <p:spPr>
          <a:xfrm>
            <a:off x="191050" y="1280500"/>
            <a:ext cx="5781000" cy="5093700"/>
          </a:xfrm>
          <a:prstGeom prst="rect">
            <a:avLst/>
          </a:prstGeom>
          <a:solidFill>
            <a:srgbClr val="008B8B"/>
          </a:solidFill>
          <a:ln cap="flat" cmpd="sng" w="19050">
            <a:solidFill>
              <a:srgbClr val="0834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452"/>
              </a:buClr>
              <a:buSzPts val="2100"/>
              <a:buChar char="●"/>
              <a:defRPr sz="2100">
                <a:solidFill>
                  <a:srgbClr val="083452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○"/>
              <a:defRPr>
                <a:solidFill>
                  <a:srgbClr val="083452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■"/>
              <a:defRPr>
                <a:solidFill>
                  <a:srgbClr val="083452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●"/>
              <a:defRPr>
                <a:solidFill>
                  <a:srgbClr val="083452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○"/>
              <a:defRPr>
                <a:solidFill>
                  <a:srgbClr val="083452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■"/>
              <a:defRPr>
                <a:solidFill>
                  <a:srgbClr val="083452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●"/>
              <a:defRPr>
                <a:solidFill>
                  <a:srgbClr val="083452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○"/>
              <a:defRPr>
                <a:solidFill>
                  <a:srgbClr val="083452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83452"/>
              </a:buClr>
              <a:buSzPts val="1900"/>
              <a:buChar char="■"/>
              <a:defRPr>
                <a:solidFill>
                  <a:srgbClr val="083452"/>
                </a:solidFill>
              </a:defRPr>
            </a:lvl9pPr>
          </a:lstStyle>
          <a:p/>
        </p:txBody>
      </p:sp>
      <p:sp>
        <p:nvSpPr>
          <p:cNvPr id="21" name="Google Shape;21;g36a61b2a0bd_1_138"/>
          <p:cNvSpPr txBox="1"/>
          <p:nvPr>
            <p:ph idx="12" type="sldNum"/>
          </p:nvPr>
        </p:nvSpPr>
        <p:spPr>
          <a:xfrm>
            <a:off x="11395242" y="6316506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g36a61b2a0bd_1_138"/>
          <p:cNvSpPr txBox="1"/>
          <p:nvPr>
            <p:ph idx="2" type="body"/>
          </p:nvPr>
        </p:nvSpPr>
        <p:spPr>
          <a:xfrm>
            <a:off x="6208349" y="1280600"/>
            <a:ext cx="5781000" cy="5093700"/>
          </a:xfrm>
          <a:prstGeom prst="rect">
            <a:avLst/>
          </a:prstGeom>
          <a:solidFill>
            <a:srgbClr val="008B8B"/>
          </a:solidFill>
          <a:ln cap="flat" cmpd="sng" w="19050">
            <a:solidFill>
              <a:srgbClr val="0834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452"/>
              </a:buClr>
              <a:buSzPts val="2100"/>
              <a:buChar char="●"/>
              <a:defRPr sz="2100">
                <a:solidFill>
                  <a:srgbClr val="083452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○"/>
              <a:defRPr>
                <a:solidFill>
                  <a:srgbClr val="083452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■"/>
              <a:defRPr>
                <a:solidFill>
                  <a:srgbClr val="083452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●"/>
              <a:defRPr>
                <a:solidFill>
                  <a:srgbClr val="083452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○"/>
              <a:defRPr>
                <a:solidFill>
                  <a:srgbClr val="083452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■"/>
              <a:defRPr>
                <a:solidFill>
                  <a:srgbClr val="083452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●"/>
              <a:defRPr>
                <a:solidFill>
                  <a:srgbClr val="083452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83452"/>
              </a:buClr>
              <a:buSzPts val="1900"/>
              <a:buChar char="○"/>
              <a:defRPr>
                <a:solidFill>
                  <a:srgbClr val="083452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83452"/>
              </a:buClr>
              <a:buSzPts val="1900"/>
              <a:buChar char="■"/>
              <a:defRPr>
                <a:solidFill>
                  <a:srgbClr val="083452"/>
                </a:solidFill>
              </a:defRPr>
            </a:lvl9pPr>
          </a:lstStyle>
          <a:p/>
        </p:txBody>
      </p:sp>
      <p:sp>
        <p:nvSpPr>
          <p:cNvPr id="23" name="Google Shape;23;g36a61b2a0bd_1_138"/>
          <p:cNvSpPr txBox="1"/>
          <p:nvPr>
            <p:ph type="title"/>
          </p:nvPr>
        </p:nvSpPr>
        <p:spPr>
          <a:xfrm>
            <a:off x="191050" y="199400"/>
            <a:ext cx="11806500" cy="936000"/>
          </a:xfrm>
          <a:prstGeom prst="rect">
            <a:avLst/>
          </a:prstGeom>
          <a:solidFill>
            <a:srgbClr val="083452"/>
          </a:solidFill>
          <a:ln cap="flat" cmpd="sng" w="38100">
            <a:solidFill>
              <a:srgbClr val="008B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" name="Google Shape;24;g36a61b2a0bd_1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8054" y="6496933"/>
            <a:ext cx="1038227" cy="123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6885e3b737_0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36885e3b737_0_3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g36885e3b737_0_3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" name="Google Shape;29;g36885e3b737_0_3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g36885e3b737_0_3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g36885e3b737_0_3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36885e3b737_0_3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36885e3b737_0_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6885e3b737_0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36885e3b737_0_2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g36885e3b737_0_28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g36885e3b737_0_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36885e3b737_0_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36885e3b737_0_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6885e3b737_0_1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36885e3b737_0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g36885e3b737_0_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g36885e3b737_0_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36885e3b737_0_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6885e3b737_0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36885e3b737_0_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g36885e3b737_0_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36885e3b737_0_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36885e3b737_0_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6885e3b737_0_22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36885e3b737_0_22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g36885e3b737_0_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36885e3b737_0_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36885e3b737_0_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885e3b737_0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36885e3b737_0_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6885e3b737_0_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36885e3b737_0_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885e3b737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36885e3b737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36885e3b737_0_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36885e3b737_0_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36885e3b737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per-scholas-alumni.web.app/" TargetMode="External"/><Relationship Id="rId6" Type="http://schemas.openxmlformats.org/officeDocument/2006/relationships/hyperlink" Target="https://github.com/ToryThompson1015/HackJam_2025_Team_3.gi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a30cdf2ef_0_1"/>
          <p:cNvSpPr txBox="1"/>
          <p:nvPr/>
        </p:nvSpPr>
        <p:spPr>
          <a:xfrm>
            <a:off x="159100" y="1747000"/>
            <a:ext cx="117282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800">
                <a:solidFill>
                  <a:srgbClr val="CC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Learn &amp; Grow</a:t>
            </a:r>
            <a:endParaRPr b="1" sz="3800">
              <a:solidFill>
                <a:srgbClr val="CC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2900">
              <a:solidFill>
                <a:srgbClr val="CC0000"/>
              </a:solidFill>
            </a:endParaRPr>
          </a:p>
        </p:txBody>
      </p:sp>
      <p:sp>
        <p:nvSpPr>
          <p:cNvPr id="95" name="Google Shape;95;g36a30cdf2ef_0_1"/>
          <p:cNvSpPr txBox="1"/>
          <p:nvPr/>
        </p:nvSpPr>
        <p:spPr>
          <a:xfrm>
            <a:off x="914400" y="2871500"/>
            <a:ext cx="10058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CC0000"/>
                </a:solidFill>
              </a:rPr>
              <a:t>Team - 3</a:t>
            </a:r>
            <a:r>
              <a:rPr b="1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Virtual Presentation</a:t>
            </a:r>
            <a:endParaRPr b="1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558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558C"/>
                </a:solidFill>
                <a:latin typeface="Arial"/>
                <a:ea typeface="Arial"/>
                <a:cs typeface="Arial"/>
                <a:sym typeface="Arial"/>
              </a:rPr>
              <a:t>Date: </a:t>
            </a:r>
            <a:r>
              <a:rPr b="0" i="0" lang="en-US" sz="2800" u="none" cap="none" strike="noStrike">
                <a:solidFill>
                  <a:srgbClr val="00558C"/>
                </a:solidFill>
                <a:latin typeface="Arial"/>
                <a:ea typeface="Arial"/>
                <a:cs typeface="Arial"/>
                <a:sym typeface="Arial"/>
              </a:rPr>
              <a:t>Ju</a:t>
            </a:r>
            <a:r>
              <a:rPr lang="en-US" sz="2800">
                <a:solidFill>
                  <a:srgbClr val="00558C"/>
                </a:solidFill>
              </a:rPr>
              <a:t>ly 14</a:t>
            </a:r>
            <a:r>
              <a:rPr b="0" i="0" lang="en-US" sz="2800" u="none" cap="none" strike="noStrike">
                <a:solidFill>
                  <a:srgbClr val="00558C"/>
                </a:solidFill>
                <a:latin typeface="Arial"/>
                <a:ea typeface="Arial"/>
                <a:cs typeface="Arial"/>
                <a:sym typeface="Arial"/>
              </a:rPr>
              <a:t>, 2025</a:t>
            </a:r>
            <a:endParaRPr b="0" i="0" sz="2800" u="none" cap="none" strike="noStrike">
              <a:solidFill>
                <a:srgbClr val="00558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558C"/>
                </a:solidFill>
                <a:latin typeface="Arial"/>
                <a:ea typeface="Arial"/>
                <a:cs typeface="Arial"/>
                <a:sym typeface="Arial"/>
              </a:rPr>
              <a:t> Time: </a:t>
            </a:r>
            <a:r>
              <a:rPr lang="en-US" sz="2800">
                <a:solidFill>
                  <a:srgbClr val="00558C"/>
                </a:solidFill>
              </a:rPr>
              <a:t>11:30</a:t>
            </a:r>
            <a:r>
              <a:rPr b="0" i="0" lang="en-US" sz="2800" u="none" cap="none" strike="noStrike">
                <a:solidFill>
                  <a:srgbClr val="00558C"/>
                </a:solidFill>
                <a:latin typeface="Arial"/>
                <a:ea typeface="Arial"/>
                <a:cs typeface="Arial"/>
                <a:sym typeface="Arial"/>
              </a:rPr>
              <a:t> PM - </a:t>
            </a:r>
            <a:r>
              <a:rPr lang="en-US" sz="2800">
                <a:solidFill>
                  <a:srgbClr val="00558C"/>
                </a:solidFill>
              </a:rPr>
              <a:t>11:45</a:t>
            </a:r>
            <a:r>
              <a:rPr b="0" i="0" lang="en-US" sz="2800" u="none" cap="none" strike="noStrike">
                <a:solidFill>
                  <a:srgbClr val="00558C"/>
                </a:solidFill>
                <a:latin typeface="Arial"/>
                <a:ea typeface="Arial"/>
                <a:cs typeface="Arial"/>
                <a:sym typeface="Arial"/>
              </a:rPr>
              <a:t> PM EST</a:t>
            </a:r>
            <a:endParaRPr b="0" i="0" sz="2800" u="none" cap="none" strike="noStrike">
              <a:solidFill>
                <a:srgbClr val="0055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6a30cdf2ef_0_1"/>
          <p:cNvSpPr txBox="1"/>
          <p:nvPr/>
        </p:nvSpPr>
        <p:spPr>
          <a:xfrm>
            <a:off x="0" y="6400800"/>
            <a:ext cx="1188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</a:t>
            </a: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Team-3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36a30cdf2ef_0_1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6a30cdf2ef_0_1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58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a65eb2e81_7_6"/>
          <p:cNvSpPr txBox="1"/>
          <p:nvPr/>
        </p:nvSpPr>
        <p:spPr>
          <a:xfrm>
            <a:off x="914400" y="2743200"/>
            <a:ext cx="10058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</a:t>
            </a:r>
            <a:r>
              <a:rPr b="1" lang="en-US" sz="4000">
                <a:solidFill>
                  <a:srgbClr val="FFFFFF"/>
                </a:solidFill>
              </a:rPr>
              <a:t>OR THE OPPORTUNITY</a:t>
            </a: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6a65eb2e81_7_6"/>
          <p:cNvSpPr/>
          <p:nvPr/>
        </p:nvSpPr>
        <p:spPr>
          <a:xfrm>
            <a:off x="914400" y="4572000"/>
            <a:ext cx="10058400" cy="137100"/>
          </a:xfrm>
          <a:prstGeom prst="rect">
            <a:avLst/>
          </a:prstGeom>
          <a:solidFill>
            <a:srgbClr val="57A6A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6a65eb2e81_7_6"/>
          <p:cNvSpPr txBox="1"/>
          <p:nvPr/>
        </p:nvSpPr>
        <p:spPr>
          <a:xfrm>
            <a:off x="0" y="6400800"/>
            <a:ext cx="1188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Confidential &amp; Proprietary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36a65eb2e81_7_6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6a65eb2e81_7_6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a30cdf2ef_0_224"/>
          <p:cNvSpPr txBox="1"/>
          <p:nvPr>
            <p:ph type="title"/>
          </p:nvPr>
        </p:nvSpPr>
        <p:spPr>
          <a:xfrm>
            <a:off x="977750" y="153900"/>
            <a:ext cx="102333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6000"/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Meet Our Team Members</a:t>
            </a:r>
            <a:endParaRPr sz="5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r>
              <a:t/>
            </a:r>
            <a:endParaRPr sz="5800"/>
          </a:p>
        </p:txBody>
      </p:sp>
      <p:sp>
        <p:nvSpPr>
          <p:cNvPr id="104" name="Google Shape;104;g36a30cdf2ef_0_224"/>
          <p:cNvSpPr txBox="1"/>
          <p:nvPr/>
        </p:nvSpPr>
        <p:spPr>
          <a:xfrm>
            <a:off x="270825" y="5082225"/>
            <a:ext cx="3070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Padmaja</a:t>
            </a: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Ramesh </a:t>
            </a:r>
            <a:r>
              <a:rPr lang="en-US" sz="2600">
                <a:solidFill>
                  <a:srgbClr val="FEC14F"/>
                </a:solidFill>
              </a:rPr>
              <a:t>Back-end Developer</a:t>
            </a:r>
            <a:r>
              <a:rPr b="0" i="0" lang="en-US" sz="2600" u="none" cap="none" strike="noStrike">
                <a:solidFill>
                  <a:srgbClr val="FEC1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6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1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6a30cdf2ef_0_224"/>
          <p:cNvSpPr txBox="1"/>
          <p:nvPr/>
        </p:nvSpPr>
        <p:spPr>
          <a:xfrm>
            <a:off x="4472750" y="5133725"/>
            <a:ext cx="2702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</a:rPr>
              <a:t>Dinesh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FEC14F"/>
                </a:solidFill>
              </a:rPr>
              <a:t>Mentor</a:t>
            </a:r>
            <a:endParaRPr b="0" i="0" sz="25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36a30cdf2ef_0_224"/>
          <p:cNvSpPr txBox="1"/>
          <p:nvPr/>
        </p:nvSpPr>
        <p:spPr>
          <a:xfrm>
            <a:off x="8886425" y="5079875"/>
            <a:ext cx="25056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</a:rPr>
              <a:t>Melvin Kemp</a:t>
            </a:r>
            <a:r>
              <a:rPr b="1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FEC14F"/>
                </a:solidFill>
              </a:rPr>
              <a:t>Front-end Developer</a:t>
            </a:r>
            <a:endParaRPr b="0" i="0" sz="25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6a30cdf2ef_0_224"/>
          <p:cNvSpPr txBox="1"/>
          <p:nvPr/>
        </p:nvSpPr>
        <p:spPr>
          <a:xfrm>
            <a:off x="9326800" y="5518625"/>
            <a:ext cx="291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EC1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36a30cdf2ef_0_224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6a30cdf2ef_0_224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6a30cdf2ef_0_224" title="IMG_7351.JPG"/>
          <p:cNvPicPr preferRelativeResize="0"/>
          <p:nvPr/>
        </p:nvPicPr>
        <p:blipFill rotWithShape="1">
          <a:blip r:embed="rId5">
            <a:alphaModFix/>
          </a:blip>
          <a:srcRect b="10616" l="0" r="0" t="21545"/>
          <a:stretch/>
        </p:blipFill>
        <p:spPr>
          <a:xfrm>
            <a:off x="549300" y="2025175"/>
            <a:ext cx="2791724" cy="29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6a30cdf2ef_0_224" title="Dinesh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025" y="2025175"/>
            <a:ext cx="3441850" cy="290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6a30cdf2ef_0_224"/>
          <p:cNvSpPr txBox="1"/>
          <p:nvPr/>
        </p:nvSpPr>
        <p:spPr>
          <a:xfrm>
            <a:off x="279050" y="6578950"/>
            <a:ext cx="1160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Team-3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36a30cdf2ef_0_224" title="melvin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000" y="1963075"/>
            <a:ext cx="3166050" cy="296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8855c572b_3_90"/>
          <p:cNvSpPr txBox="1"/>
          <p:nvPr/>
        </p:nvSpPr>
        <p:spPr>
          <a:xfrm>
            <a:off x="2214224" y="-6525"/>
            <a:ext cx="8759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700">
                <a:solidFill>
                  <a:srgbClr val="CC0000"/>
                </a:solidFill>
              </a:rPr>
              <a:t>Business Case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68855c572b_3_90"/>
          <p:cNvSpPr txBox="1"/>
          <p:nvPr/>
        </p:nvSpPr>
        <p:spPr>
          <a:xfrm>
            <a:off x="922950" y="1278300"/>
            <a:ext cx="9483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90000"/>
              </a:solidFill>
            </a:endParaRPr>
          </a:p>
          <a:p>
            <a:pPr indent="-33305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45"/>
              <a:buFont typeface="Arial"/>
              <a:buChar char="●"/>
            </a:pPr>
            <a:r>
              <a:rPr b="1" lang="en-US" sz="1600">
                <a:solidFill>
                  <a:srgbClr val="595959"/>
                </a:solidFill>
              </a:rPr>
              <a:t>Alumni engagement post-graduation is inconsistent.</a:t>
            </a:r>
            <a:endParaRPr b="1" sz="1600">
              <a:solidFill>
                <a:srgbClr val="595959"/>
              </a:solidFill>
            </a:endParaRPr>
          </a:p>
          <a:p>
            <a:pPr indent="-33305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45"/>
              <a:buFont typeface="Arial"/>
              <a:buChar char="●"/>
            </a:pPr>
            <a:r>
              <a:rPr b="1" lang="en-US" sz="1600">
                <a:solidFill>
                  <a:srgbClr val="595959"/>
                </a:solidFill>
              </a:rPr>
              <a:t>Limited tracking and incentivization for continued learning, mentorship, or community contribution</a:t>
            </a:r>
            <a:endParaRPr b="1" sz="1600">
              <a:solidFill>
                <a:srgbClr val="595959"/>
              </a:solidFill>
            </a:endParaRPr>
          </a:p>
        </p:txBody>
      </p:sp>
      <p:sp>
        <p:nvSpPr>
          <p:cNvPr id="120" name="Google Shape;120;g368855c572b_3_90"/>
          <p:cNvSpPr txBox="1"/>
          <p:nvPr/>
        </p:nvSpPr>
        <p:spPr>
          <a:xfrm>
            <a:off x="0" y="6269100"/>
            <a:ext cx="1188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68855c572b_3_90"/>
          <p:cNvSpPr txBox="1"/>
          <p:nvPr/>
        </p:nvSpPr>
        <p:spPr>
          <a:xfrm>
            <a:off x="365025" y="2857175"/>
            <a:ext cx="4206900" cy="2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CC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</a:rPr>
              <a:t>A gamified alumni platform to track achievements and incentivize continued engagement.</a:t>
            </a:r>
            <a:endParaRPr b="1" sz="16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CC0000"/>
              </a:solidFill>
            </a:endParaRPr>
          </a:p>
        </p:txBody>
      </p:sp>
      <p:pic>
        <p:nvPicPr>
          <p:cNvPr id="122" name="Google Shape;122;g368855c572b_3_90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68855c572b_3_90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68855c572b_3_90" title="Screenshot 2025-07-13 at 8.41.5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100" y="3060775"/>
            <a:ext cx="6942177" cy="33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68855c572b_3_90"/>
          <p:cNvSpPr txBox="1"/>
          <p:nvPr/>
        </p:nvSpPr>
        <p:spPr>
          <a:xfrm>
            <a:off x="964400" y="2597250"/>
            <a:ext cx="8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990000"/>
                </a:solidFill>
              </a:rPr>
              <a:t>Solution Overview</a:t>
            </a:r>
            <a:endParaRPr sz="34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68855c572b_3_90"/>
          <p:cNvSpPr txBox="1"/>
          <p:nvPr/>
        </p:nvSpPr>
        <p:spPr>
          <a:xfrm>
            <a:off x="2092825" y="1159100"/>
            <a:ext cx="784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990000"/>
                </a:solidFill>
              </a:rPr>
              <a:t>Problem Statement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68855c572b_3_90"/>
          <p:cNvSpPr txBox="1"/>
          <p:nvPr/>
        </p:nvSpPr>
        <p:spPr>
          <a:xfrm>
            <a:off x="160975" y="6579800"/>
            <a:ext cx="11726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Team-3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a61b2a0bd_1_26"/>
          <p:cNvSpPr txBox="1"/>
          <p:nvPr>
            <p:ph idx="1" type="body"/>
          </p:nvPr>
        </p:nvSpPr>
        <p:spPr>
          <a:xfrm>
            <a:off x="1030800" y="1030325"/>
            <a:ext cx="2339100" cy="306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834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rmAutofit fontScale="25000" lnSpcReduction="1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users</a:t>
            </a:r>
            <a:endParaRPr b="1"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id (Firestore UID)</a:t>
            </a:r>
            <a:endParaRPr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firstName, lastName, email, location, role</a:t>
            </a:r>
            <a:endParaRPr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createdAt</a:t>
            </a:r>
            <a:endParaRPr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achievements (array)</a:t>
            </a:r>
            <a:endParaRPr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points (number)</a:t>
            </a:r>
            <a:endParaRPr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315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badges (array)</a:t>
            </a:r>
            <a:endParaRPr sz="5315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50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525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3" name="Google Shape;133;g36a61b2a0bd_1_26"/>
          <p:cNvSpPr txBox="1"/>
          <p:nvPr>
            <p:ph idx="2" type="body"/>
          </p:nvPr>
        </p:nvSpPr>
        <p:spPr>
          <a:xfrm>
            <a:off x="9573350" y="536725"/>
            <a:ext cx="2224800" cy="3005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834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rmAutofit fontScale="925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lesson_notes</a:t>
            </a:r>
            <a:endParaRPr b="1"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id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userId (ref: users)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courseId (ref: courses)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lessonId (from courses.lessons)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notes (string)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createdAt, updatedAt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507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31250"/>
              <a:buNone/>
            </a:pPr>
            <a:r>
              <a:t/>
            </a:r>
            <a:endParaRPr sz="1600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4" name="Google Shape;134;g36a61b2a0bd_1_26"/>
          <p:cNvSpPr txBox="1"/>
          <p:nvPr>
            <p:ph idx="2" type="body"/>
          </p:nvPr>
        </p:nvSpPr>
        <p:spPr>
          <a:xfrm>
            <a:off x="3939326" y="423900"/>
            <a:ext cx="2339100" cy="3005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834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rmAutofit fontScale="25000" lnSpcReduction="1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courses</a:t>
            </a:r>
            <a:endParaRPr b="1"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id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title, description, category, difficulty, estimatedDuration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instructor, instructorId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learningObjectives (array)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lessons (array of embedded objects: id, title, content, estimatedTime, order)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tags (array)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enrolledCount (number)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isPublished (bool)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149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createdAt</a:t>
            </a:r>
            <a:endParaRPr sz="4149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507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31250"/>
              <a:buNone/>
            </a:pPr>
            <a:r>
              <a:t/>
            </a:r>
            <a:endParaRPr sz="1600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5" name="Google Shape;135;g36a61b2a0bd_1_26"/>
          <p:cNvSpPr txBox="1"/>
          <p:nvPr>
            <p:ph idx="2" type="body"/>
          </p:nvPr>
        </p:nvSpPr>
        <p:spPr>
          <a:xfrm>
            <a:off x="6813488" y="858625"/>
            <a:ext cx="2224800" cy="306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834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rmAutofit fontScale="250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enrollments</a:t>
            </a:r>
            <a:endParaRPr b="1"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id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userId (ref: users)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courseId (ref: courses)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enrolledAt, lastAccessedAt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progress (number)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completedLessons (array of lesson ids)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currentLesson (lesson id)</a:t>
            </a:r>
            <a:endParaRPr sz="5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507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31250"/>
              <a:buNone/>
            </a:pPr>
            <a:r>
              <a:t/>
            </a:r>
            <a:endParaRPr sz="1600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6" name="Google Shape;136;g36a61b2a0bd_1_26"/>
          <p:cNvSpPr txBox="1"/>
          <p:nvPr/>
        </p:nvSpPr>
        <p:spPr>
          <a:xfrm>
            <a:off x="719075" y="4250025"/>
            <a:ext cx="2650800" cy="1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6a61b2a0bd_1_26"/>
          <p:cNvSpPr txBox="1"/>
          <p:nvPr/>
        </p:nvSpPr>
        <p:spPr>
          <a:xfrm>
            <a:off x="429300" y="4518350"/>
            <a:ext cx="2940600" cy="206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lesson_views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id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userId (ref: users)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courseId (ref: courses)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lessonId (from courses.lessons)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timestamp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8" name="Google Shape;138;g36a61b2a0bd_1_26"/>
          <p:cNvSpPr txBox="1"/>
          <p:nvPr/>
        </p:nvSpPr>
        <p:spPr>
          <a:xfrm>
            <a:off x="4484588" y="4099925"/>
            <a:ext cx="2940600" cy="249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chemeClr val="lt1"/>
                </a:highlight>
              </a:rPr>
              <a:t>posts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id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title, category, content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authorId (ref: users)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authorName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createdAt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replies (array of objects: content, authorId, authorName, createdAt)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6a61b2a0bd_1_26"/>
          <p:cNvSpPr txBox="1"/>
          <p:nvPr/>
        </p:nvSpPr>
        <p:spPr>
          <a:xfrm>
            <a:off x="9038300" y="4314575"/>
            <a:ext cx="2650800" cy="206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chemeClr val="lt1"/>
                </a:highlight>
              </a:rPr>
              <a:t>events</a:t>
            </a:r>
            <a:endParaRPr b="1"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</a:rPr>
              <a:t>id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</a:rPr>
              <a:t>title, eventType, description, eventDate, eventTime, location, isOnline, capacity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</a:rPr>
              <a:t>organizer, organizerId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</a:rPr>
              <a:t>attendees (array of userId)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</a:rPr>
              <a:t>createdAt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6a61b2a0bd_1_26"/>
          <p:cNvSpPr txBox="1"/>
          <p:nvPr/>
        </p:nvSpPr>
        <p:spPr>
          <a:xfrm>
            <a:off x="321975" y="6493100"/>
            <a:ext cx="1147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Team-3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8855c572b_3_97"/>
          <p:cNvSpPr txBox="1"/>
          <p:nvPr/>
        </p:nvSpPr>
        <p:spPr>
          <a:xfrm>
            <a:off x="914400" y="731520"/>
            <a:ext cx="1005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ER Diagram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68855c572b_3_97"/>
          <p:cNvSpPr txBox="1"/>
          <p:nvPr/>
        </p:nvSpPr>
        <p:spPr>
          <a:xfrm>
            <a:off x="914400" y="1828800"/>
            <a:ext cx="1005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68855c572b_3_97"/>
          <p:cNvSpPr txBox="1"/>
          <p:nvPr/>
        </p:nvSpPr>
        <p:spPr>
          <a:xfrm>
            <a:off x="0" y="6400800"/>
            <a:ext cx="1188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</a:t>
            </a: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Team - 3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368855c572b_3_97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68855c572b_3_97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68855c572b_3_97" title="Screenshot 2025-07-13 at 9.15.2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77650"/>
            <a:ext cx="11734800" cy="49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/>
          <p:nvPr/>
        </p:nvSpPr>
        <p:spPr>
          <a:xfrm>
            <a:off x="914400" y="1295400"/>
            <a:ext cx="10058400" cy="137100"/>
          </a:xfrm>
          <a:prstGeom prst="rect">
            <a:avLst/>
          </a:prstGeom>
          <a:solidFill>
            <a:srgbClr val="57A6A2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0" y="6211725"/>
            <a:ext cx="1211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Team-3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"/>
          <p:cNvSpPr txBox="1"/>
          <p:nvPr/>
        </p:nvSpPr>
        <p:spPr>
          <a:xfrm>
            <a:off x="2068125" y="619200"/>
            <a:ext cx="72123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62828"/>
                </a:solidFill>
                <a:highlight>
                  <a:schemeClr val="lt1"/>
                </a:highlight>
              </a:rPr>
              <a:t>Due to Time </a:t>
            </a:r>
            <a:r>
              <a:rPr lang="en-US" sz="3200">
                <a:solidFill>
                  <a:srgbClr val="D62828"/>
                </a:solidFill>
                <a:highlight>
                  <a:schemeClr val="lt1"/>
                </a:highlight>
              </a:rPr>
              <a:t>Constraints</a:t>
            </a:r>
            <a:endParaRPr sz="3200">
              <a:solidFill>
                <a:srgbClr val="D62828"/>
              </a:solidFill>
              <a:highlight>
                <a:schemeClr val="lt1"/>
              </a:highlight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515100" y="1824275"/>
            <a:ext cx="53127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Frontend UI 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HTML/CSS/JS (Firebase Hosting)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▼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┌───────────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Firebase Firestore             │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├ Auth (Login/Signup)    │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← Demo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└ Cloud Functions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└───────────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5721425" y="2029175"/>
            <a:ext cx="5826600" cy="4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Planned Production Stack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┌────────────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Node.js API (Express)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├ JWT Auth               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└ Business Logic       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                                      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MongoDB Atlas           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└ Long-term Storage      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						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  API Doc				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│└ Swagger-doc			    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└────────────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a39c0f2fb_0_5"/>
          <p:cNvSpPr txBox="1"/>
          <p:nvPr/>
        </p:nvSpPr>
        <p:spPr>
          <a:xfrm>
            <a:off x="2704575" y="1211100"/>
            <a:ext cx="66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CC0000"/>
                </a:solidFill>
              </a:rPr>
              <a:t>API DOCS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6a39c0f2fb_0_5"/>
          <p:cNvSpPr txBox="1"/>
          <p:nvPr/>
        </p:nvSpPr>
        <p:spPr>
          <a:xfrm>
            <a:off x="0" y="6273124"/>
            <a:ext cx="1188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Team-3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g36a39c0f2fb_0_5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6a39c0f2fb_0_5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6a39c0f2fb_0_5" title="Screenshot 2025-07-13 at 9.52.2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50" y="1043271"/>
            <a:ext cx="4241148" cy="530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6a39c0f2fb_0_5" title="Screenshot 2025-07-13 at 9.54.1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5476" y="1003013"/>
            <a:ext cx="4016463" cy="538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6a39c0f2fb_0_5" title="Screenshot 2025-07-13 at 9.55.39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5926" y="2636625"/>
            <a:ext cx="3145335" cy="334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4c122f2bc_0_42"/>
          <p:cNvSpPr txBox="1"/>
          <p:nvPr/>
        </p:nvSpPr>
        <p:spPr>
          <a:xfrm>
            <a:off x="296525" y="613775"/>
            <a:ext cx="1179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32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>
                <a:solidFill>
                  <a:srgbClr val="CC0000"/>
                </a:solidFill>
              </a:rPr>
              <a:t> Live DEMO</a:t>
            </a:r>
            <a:endParaRPr i="0" sz="2800" u="none" cap="none" strike="noStrike">
              <a:solidFill>
                <a:srgbClr val="CC0000"/>
              </a:solidFill>
            </a:endParaRPr>
          </a:p>
        </p:txBody>
      </p:sp>
      <p:sp>
        <p:nvSpPr>
          <p:cNvPr id="178" name="Google Shape;178;g344c122f2bc_0_42"/>
          <p:cNvSpPr txBox="1"/>
          <p:nvPr/>
        </p:nvSpPr>
        <p:spPr>
          <a:xfrm>
            <a:off x="0" y="6400800"/>
            <a:ext cx="1188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</a:t>
            </a: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Team - 3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44c122f2bc_0_42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44c122f2bc_0_42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44c122f2bc_0_42"/>
          <p:cNvSpPr txBox="1"/>
          <p:nvPr/>
        </p:nvSpPr>
        <p:spPr>
          <a:xfrm>
            <a:off x="2307475" y="2318200"/>
            <a:ext cx="8929500" cy="2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Link : </a:t>
            </a: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Learn &amp; Grow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link : </a:t>
            </a: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Team -3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44c122f2bc_0_42"/>
          <p:cNvSpPr/>
          <p:nvPr/>
        </p:nvSpPr>
        <p:spPr>
          <a:xfrm>
            <a:off x="1143000" y="1447800"/>
            <a:ext cx="10058400" cy="137100"/>
          </a:xfrm>
          <a:prstGeom prst="rect">
            <a:avLst/>
          </a:prstGeom>
          <a:solidFill>
            <a:srgbClr val="57A6A2"/>
          </a:solidFill>
          <a:ln>
            <a:noFill/>
          </a:ln>
          <a:effectLst>
            <a:outerShdw blurRad="400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a39c0f2fb_0_29"/>
          <p:cNvSpPr txBox="1"/>
          <p:nvPr/>
        </p:nvSpPr>
        <p:spPr>
          <a:xfrm>
            <a:off x="224125" y="480050"/>
            <a:ext cx="1129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3200">
                <a:solidFill>
                  <a:srgbClr val="CC0000"/>
                </a:solidFill>
              </a:rPr>
              <a:t>  Learn &amp; Grow Dashboard</a:t>
            </a:r>
            <a:endParaRPr i="0" sz="2800" u="none" cap="none" strike="noStrike">
              <a:solidFill>
                <a:srgbClr val="CC0000"/>
              </a:solidFill>
            </a:endParaRPr>
          </a:p>
        </p:txBody>
      </p:sp>
      <p:sp>
        <p:nvSpPr>
          <p:cNvPr id="188" name="Google Shape;188;g36a39c0f2fb_0_29"/>
          <p:cNvSpPr txBox="1"/>
          <p:nvPr/>
        </p:nvSpPr>
        <p:spPr>
          <a:xfrm>
            <a:off x="356400" y="1497150"/>
            <a:ext cx="114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55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6a39c0f2fb_0_29"/>
          <p:cNvSpPr txBox="1"/>
          <p:nvPr/>
        </p:nvSpPr>
        <p:spPr>
          <a:xfrm>
            <a:off x="0" y="6400800"/>
            <a:ext cx="1188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© Per Scholas 2025 | </a:t>
            </a:r>
            <a:r>
              <a:rPr lang="en-US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Team - 3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36a39c0f2fb_0_29" title="CGI_logoC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8027" y="205737"/>
            <a:ext cx="5992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6a39c0f2fb_0_29" title="Per_Scholas_logo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50" y="0"/>
            <a:ext cx="1187625" cy="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6a39c0f2fb_0_29" title="sli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950" y="1652800"/>
            <a:ext cx="8236426" cy="44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6a39c0f2fb_0_29"/>
          <p:cNvSpPr/>
          <p:nvPr/>
        </p:nvSpPr>
        <p:spPr>
          <a:xfrm>
            <a:off x="914400" y="1295400"/>
            <a:ext cx="10058400" cy="137100"/>
          </a:xfrm>
          <a:prstGeom prst="rect">
            <a:avLst/>
          </a:prstGeom>
          <a:solidFill>
            <a:srgbClr val="57A6A2"/>
          </a:solidFill>
          <a:ln>
            <a:noFill/>
          </a:ln>
          <a:effectLst>
            <a:outerShdw blurRad="400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